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74" r:id="rId2"/>
    <p:sldId id="257" r:id="rId3"/>
    <p:sldId id="258" r:id="rId4"/>
    <p:sldId id="270" r:id="rId5"/>
    <p:sldId id="261" r:id="rId6"/>
    <p:sldId id="271" r:id="rId7"/>
    <p:sldId id="272" r:id="rId8"/>
    <p:sldId id="266" r:id="rId9"/>
    <p:sldId id="273" r:id="rId10"/>
    <p:sldId id="263" r:id="rId11"/>
    <p:sldId id="265" r:id="rId12"/>
    <p:sldId id="268" r:id="rId13"/>
    <p:sldId id="269" r:id="rId14"/>
    <p:sldId id="262" r:id="rId15"/>
    <p:sldId id="267" r:id="rId16"/>
    <p:sldId id="259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5"/>
    <p:restoredTop sz="94595"/>
  </p:normalViewPr>
  <p:slideViewPr>
    <p:cSldViewPr snapToGrid="0" snapToObjects="1">
      <p:cViewPr varScale="1">
        <p:scale>
          <a:sx n="87" d="100"/>
          <a:sy n="87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D6FF1-9047-1840-929F-9F25EDDE275F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A6A56-86A9-4247-B97A-5F840D4F5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2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257FB5-3F7F-7B4C-95AE-36FCBAD75642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7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A6A56-86A9-4247-B97A-5F840D4F52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69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1D953F-DDBD-E946-8448-9321E5EF2B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59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Nauman</a:t>
            </a:r>
            <a:r>
              <a:rPr lang="en-US" dirty="0"/>
              <a:t>: "I am in search of an art that takes me to new limits; that way, you are forced into a heightened awareness of yourself and of your situation, often even without knowing just what it is that you are confronting and/or experiencing. All you know is that you are being pushed into a place that is totally unfamiliar."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A6A56-86A9-4247-B97A-5F840D4F52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6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8A6A56-86A9-4247-B97A-5F840D4F52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53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087D86-A468-2643-806D-CB6C4DAF12D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2042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A8590D-5BA7-C04E-B0FC-9F7EB097CA49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565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C82761-0970-894E-83D1-8B508BC98AEA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976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FA7885-5E70-7C4A-990C-D21955DE95EB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63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1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90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6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85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1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9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5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9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38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4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79BF95-F9CF-224A-80C0-5D2DE3FB2411}" type="datetimeFigureOut">
              <a:rPr lang="en-US" smtClean="0"/>
              <a:t>1/31/18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AE931-3E19-5D4F-941F-6066B4CA4B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89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E59EE2-67CF-8F42-BA35-F562E271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9700"/>
            <a:ext cx="4662356" cy="5962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BC542-287B-314C-BD2B-7A7E52F80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352" y="1930400"/>
            <a:ext cx="5841548" cy="3282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EB5876-94ED-824F-A565-1645A493FFD7}"/>
              </a:ext>
            </a:extLst>
          </p:cNvPr>
          <p:cNvSpPr txBox="1"/>
          <p:nvPr/>
        </p:nvSpPr>
        <p:spPr>
          <a:xfrm>
            <a:off x="7264852" y="5733175"/>
            <a:ext cx="298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 </a:t>
            </a:r>
            <a:r>
              <a:rPr lang="en-US" dirty="0" err="1"/>
              <a:t>Hawkinson</a:t>
            </a:r>
            <a:r>
              <a:rPr lang="en-US" dirty="0"/>
              <a:t>, </a:t>
            </a:r>
            <a:r>
              <a:rPr lang="en-US" i="1" dirty="0" err="1"/>
              <a:t>Emoter</a:t>
            </a:r>
            <a:r>
              <a:rPr lang="en-US" dirty="0"/>
              <a:t>, 2002</a:t>
            </a:r>
          </a:p>
        </p:txBody>
      </p:sp>
    </p:spTree>
    <p:extLst>
      <p:ext uri="{BB962C8B-B14F-4D97-AF65-F5344CB8AC3E}">
        <p14:creationId xmlns:p14="http://schemas.microsoft.com/office/powerpoint/2010/main" val="402990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7626684" y="5122980"/>
            <a:ext cx="31132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Arial"/>
              </a:rPr>
              <a:t>Jackson Pollock,</a:t>
            </a:r>
          </a:p>
          <a:p>
            <a:pPr>
              <a:defRPr/>
            </a:pPr>
            <a:r>
              <a:rPr lang="en-US" i="1" dirty="0">
                <a:cs typeface="Arial"/>
              </a:rPr>
              <a:t>One: Number 31</a:t>
            </a:r>
            <a:r>
              <a:rPr lang="en-US" dirty="0">
                <a:cs typeface="Arial"/>
              </a:rPr>
              <a:t>, 1950</a:t>
            </a:r>
          </a:p>
          <a:p>
            <a:pPr>
              <a:defRPr/>
            </a:pPr>
            <a:r>
              <a:rPr lang="en-US" dirty="0">
                <a:cs typeface="Arial"/>
              </a:rPr>
              <a:t>Oil and enamel paint on canvas</a:t>
            </a:r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292100" y="5446145"/>
            <a:ext cx="51458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cs typeface="Arial"/>
              </a:rPr>
              <a:t>Allan </a:t>
            </a:r>
            <a:r>
              <a:rPr lang="en-US" dirty="0" err="1">
                <a:solidFill>
                  <a:srgbClr val="FFFFFF"/>
                </a:solidFill>
                <a:cs typeface="Arial"/>
              </a:rPr>
              <a:t>Kaprow</a:t>
            </a:r>
            <a:r>
              <a:rPr lang="en-US" dirty="0">
                <a:solidFill>
                  <a:srgbClr val="FFFFFF"/>
                </a:solidFill>
                <a:cs typeface="Arial"/>
              </a:rPr>
              <a:t>, </a:t>
            </a:r>
            <a:r>
              <a:rPr lang="en-US" i="1" dirty="0" err="1">
                <a:solidFill>
                  <a:srgbClr val="FFFFFF"/>
                </a:solidFill>
                <a:cs typeface="Arial"/>
              </a:rPr>
              <a:t>Rearrangeable</a:t>
            </a:r>
            <a:r>
              <a:rPr lang="en-US" i="1" dirty="0">
                <a:solidFill>
                  <a:srgbClr val="FFFFFF"/>
                </a:solidFill>
                <a:cs typeface="Arial"/>
              </a:rPr>
              <a:t> Panels,</a:t>
            </a:r>
            <a:r>
              <a:rPr lang="en-US" dirty="0">
                <a:solidFill>
                  <a:srgbClr val="FFFFFF"/>
                </a:solidFill>
                <a:cs typeface="Arial"/>
              </a:rPr>
              <a:t> 1957-59</a:t>
            </a:r>
          </a:p>
          <a:p>
            <a:pPr>
              <a:defRPr/>
            </a:pPr>
            <a:r>
              <a:rPr lang="en-US" dirty="0"/>
              <a:t>Broken mirror, leaves, roofing cement, artificial fruit, </a:t>
            </a:r>
          </a:p>
          <a:p>
            <a:pPr>
              <a:defRPr/>
            </a:pPr>
            <a:r>
              <a:rPr lang="en-US" dirty="0">
                <a:solidFill>
                  <a:srgbClr val="FFFFFF"/>
                </a:solidFill>
                <a:cs typeface="Arial"/>
              </a:rPr>
              <a:t>lightbulbs, oil paint, wood</a:t>
            </a: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410038"/>
            <a:ext cx="4928919" cy="3694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6" descr="poll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845" y="1410038"/>
            <a:ext cx="6070637" cy="354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92954" y="292268"/>
            <a:ext cx="32284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FF00"/>
                </a:solidFill>
                <a:cs typeface="Arial"/>
              </a:rPr>
              <a:t>Environment (early installation)</a:t>
            </a:r>
          </a:p>
        </p:txBody>
      </p:sp>
    </p:spTree>
    <p:extLst>
      <p:ext uri="{BB962C8B-B14F-4D97-AF65-F5344CB8AC3E}">
        <p14:creationId xmlns:p14="http://schemas.microsoft.com/office/powerpoint/2010/main" val="2481923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153" y="1701116"/>
            <a:ext cx="3886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4439312" y="4415024"/>
            <a:ext cx="4908353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cs typeface="Arial"/>
              </a:rPr>
              <a:t>Lawrence Weiner, </a:t>
            </a:r>
            <a:r>
              <a:rPr lang="en-US" sz="1600" i="1" dirty="0">
                <a:solidFill>
                  <a:srgbClr val="FFFFFF"/>
                </a:solidFill>
                <a:cs typeface="Arial"/>
              </a:rPr>
              <a:t>The Artist May Construct the Work… </a:t>
            </a:r>
            <a:endParaRPr lang="en-US" sz="1600" dirty="0">
              <a:solidFill>
                <a:srgbClr val="FFFFFF"/>
              </a:solidFill>
              <a:cs typeface="Arial"/>
            </a:endParaRP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cs typeface="Arial"/>
              </a:rPr>
              <a:t>From </a:t>
            </a:r>
            <a:r>
              <a:rPr lang="en-US" sz="1600" i="1" dirty="0">
                <a:solidFill>
                  <a:srgbClr val="FFFFFF"/>
                </a:solidFill>
                <a:cs typeface="Arial"/>
              </a:rPr>
              <a:t>Declaration of Intent, </a:t>
            </a:r>
            <a:r>
              <a:rPr lang="en-US" sz="1600" dirty="0">
                <a:solidFill>
                  <a:srgbClr val="FFFFFF"/>
                </a:solidFill>
                <a:cs typeface="Arial"/>
              </a:rPr>
              <a:t>1968</a:t>
            </a:r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5616"/>
            <a:ext cx="4439312" cy="3062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143076" y="3753307"/>
            <a:ext cx="4224334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cs typeface="Arial"/>
              </a:rPr>
              <a:t>Sol </a:t>
            </a:r>
            <a:r>
              <a:rPr lang="en-US" sz="1600" dirty="0" err="1">
                <a:solidFill>
                  <a:srgbClr val="FFFFFF"/>
                </a:solidFill>
                <a:cs typeface="Arial"/>
              </a:rPr>
              <a:t>Lewitt</a:t>
            </a:r>
            <a:r>
              <a:rPr lang="en-US" sz="1600" dirty="0">
                <a:solidFill>
                  <a:srgbClr val="FFFFFF"/>
                </a:solidFill>
                <a:cs typeface="Arial"/>
              </a:rPr>
              <a:t>, </a:t>
            </a:r>
            <a:r>
              <a:rPr lang="en-US" sz="1600" i="1" dirty="0">
                <a:solidFill>
                  <a:srgbClr val="FFFFFF"/>
                </a:solidFill>
                <a:cs typeface="Arial"/>
              </a:rPr>
              <a:t>Wall Drawing #260</a:t>
            </a:r>
            <a:r>
              <a:rPr lang="en-US" sz="1600" dirty="0">
                <a:solidFill>
                  <a:srgbClr val="FFFFFF"/>
                </a:solidFill>
                <a:cs typeface="Arial"/>
              </a:rPr>
              <a:t>, 1975</a:t>
            </a:r>
          </a:p>
          <a:p>
            <a:pPr>
              <a:defRPr/>
            </a:pPr>
            <a:r>
              <a:rPr lang="ja-JP" altLang="en-US" sz="1600" dirty="0">
                <a:solidFill>
                  <a:srgbClr val="FFFFFF"/>
                </a:solidFill>
                <a:cs typeface="Arial"/>
              </a:rPr>
              <a:t>“</a:t>
            </a:r>
            <a:r>
              <a:rPr lang="en-US" sz="1600" dirty="0">
                <a:solidFill>
                  <a:srgbClr val="FFFFFF"/>
                </a:solidFill>
                <a:cs typeface="Arial"/>
              </a:rPr>
              <a:t>…on black walls, all two-part combinations</a:t>
            </a: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cs typeface="Arial"/>
              </a:rPr>
              <a:t>of white arcs from corners and sides, and white</a:t>
            </a:r>
          </a:p>
          <a:p>
            <a:pPr>
              <a:defRPr/>
            </a:pPr>
            <a:r>
              <a:rPr lang="en-US" sz="1600" dirty="0">
                <a:solidFill>
                  <a:srgbClr val="FFFFFF"/>
                </a:solidFill>
                <a:cs typeface="Arial"/>
              </a:rPr>
              <a:t>straight and not-straight and broken lines.</a:t>
            </a:r>
            <a:r>
              <a:rPr lang="ja-JP" altLang="en-US" sz="1600" dirty="0">
                <a:solidFill>
                  <a:srgbClr val="FFFFFF"/>
                </a:solidFill>
                <a:cs typeface="Arial"/>
              </a:rPr>
              <a:t>”</a:t>
            </a:r>
            <a:endParaRPr lang="en-US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0" y="19903"/>
            <a:ext cx="65452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FF00"/>
                </a:solidFill>
                <a:cs typeface="Arial"/>
              </a:rPr>
              <a:t>The concept/Conceptual art (</a:t>
            </a:r>
            <a:r>
              <a:rPr lang="ja-JP" altLang="en-US" b="1" dirty="0">
                <a:solidFill>
                  <a:srgbClr val="FFFF00"/>
                </a:solidFill>
                <a:cs typeface="Arial"/>
              </a:rPr>
              <a:t>“</a:t>
            </a:r>
            <a:r>
              <a:rPr lang="en-US" b="1" dirty="0">
                <a:solidFill>
                  <a:srgbClr val="FFFF00"/>
                </a:solidFill>
                <a:cs typeface="Arial"/>
              </a:rPr>
              <a:t>dematerialization of the art object”)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01A1F-5FC0-EF4A-A328-C3E666FA97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601" y="2229307"/>
            <a:ext cx="3048000" cy="304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5473EE-EA1E-DE4C-A992-D15B56B024AC}"/>
              </a:ext>
            </a:extLst>
          </p:cNvPr>
          <p:cNvSpPr txBox="1"/>
          <p:nvPr/>
        </p:nvSpPr>
        <p:spPr>
          <a:xfrm>
            <a:off x="9347665" y="5400415"/>
            <a:ext cx="2621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Yoko Ono, </a:t>
            </a:r>
          </a:p>
          <a:p>
            <a:r>
              <a:rPr lang="en-US" i="1" dirty="0"/>
              <a:t>Grapefruit, A Book of </a:t>
            </a:r>
          </a:p>
          <a:p>
            <a:r>
              <a:rPr lang="en-US" i="1" dirty="0"/>
              <a:t>Instructions and Drawings</a:t>
            </a:r>
          </a:p>
          <a:p>
            <a:r>
              <a:rPr lang="en-US" dirty="0"/>
              <a:t>1964</a:t>
            </a:r>
          </a:p>
        </p:txBody>
      </p:sp>
    </p:spTree>
    <p:extLst>
      <p:ext uri="{BB962C8B-B14F-4D97-AF65-F5344CB8AC3E}">
        <p14:creationId xmlns:p14="http://schemas.microsoft.com/office/powerpoint/2010/main" val="134287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 descr="lee uf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589747"/>
            <a:ext cx="5918200" cy="479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extBox 2"/>
          <p:cNvSpPr txBox="1">
            <a:spLocks noChangeArrowheads="1"/>
          </p:cNvSpPr>
          <p:nvPr/>
        </p:nvSpPr>
        <p:spPr bwMode="auto">
          <a:xfrm>
            <a:off x="2979682" y="5522724"/>
            <a:ext cx="77895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+mn-lt"/>
                <a:cs typeface="Arial"/>
              </a:rPr>
              <a:t>Lee </a:t>
            </a:r>
            <a:r>
              <a:rPr lang="en-US" sz="1800" dirty="0" err="1">
                <a:solidFill>
                  <a:srgbClr val="FFFFFF"/>
                </a:solidFill>
                <a:latin typeface="+mn-lt"/>
                <a:cs typeface="Arial"/>
              </a:rPr>
              <a:t>Ufan</a:t>
            </a:r>
            <a:r>
              <a:rPr lang="en-US" sz="1800" dirty="0">
                <a:solidFill>
                  <a:srgbClr val="FFFFFF"/>
                </a:solidFill>
                <a:latin typeface="+mn-lt"/>
                <a:cs typeface="Arial"/>
              </a:rPr>
              <a:t>, re-enactment of </a:t>
            </a:r>
            <a:r>
              <a:rPr lang="en-US" sz="1800" i="1" dirty="0">
                <a:solidFill>
                  <a:srgbClr val="FFFFFF"/>
                </a:solidFill>
                <a:latin typeface="+mn-lt"/>
                <a:cs typeface="Arial"/>
              </a:rPr>
              <a:t>Phenomenon</a:t>
            </a:r>
            <a:r>
              <a:rPr lang="en-US" sz="1800" dirty="0">
                <a:solidFill>
                  <a:srgbClr val="FFFFFF"/>
                </a:solidFill>
                <a:latin typeface="+mn-lt"/>
                <a:cs typeface="Arial"/>
              </a:rPr>
              <a:t>, 1968</a:t>
            </a:r>
          </a:p>
          <a:p>
            <a:r>
              <a:rPr lang="en-US" sz="1800" dirty="0">
                <a:solidFill>
                  <a:srgbClr val="FFFFFF"/>
                </a:solidFill>
                <a:latin typeface="+mn-lt"/>
                <a:cs typeface="Arial"/>
              </a:rPr>
              <a:t>Mono-Ha (School of Things): Encounter between natural and industrial materials </a:t>
            </a:r>
          </a:p>
        </p:txBody>
      </p:sp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262114" y="220415"/>
            <a:ext cx="18978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2000" b="1" dirty="0">
                <a:solidFill>
                  <a:srgbClr val="FFFF00"/>
                </a:solidFill>
                <a:latin typeface="+mn-lt"/>
                <a:cs typeface="Arial"/>
              </a:rPr>
              <a:t>Pure materiality</a:t>
            </a:r>
          </a:p>
        </p:txBody>
      </p:sp>
    </p:spTree>
    <p:extLst>
      <p:ext uri="{BB962C8B-B14F-4D97-AF65-F5344CB8AC3E}">
        <p14:creationId xmlns:p14="http://schemas.microsoft.com/office/powerpoint/2010/main" val="275089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tanaka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990601"/>
            <a:ext cx="344805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 descr="atsuk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954088"/>
            <a:ext cx="3032125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3594101" y="5727700"/>
            <a:ext cx="61350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latin typeface="+mn-lt"/>
                <a:cs typeface="Arial"/>
              </a:rPr>
              <a:t>Tanaka Atsuko, </a:t>
            </a:r>
            <a:r>
              <a:rPr lang="en-US" sz="1800" i="1" dirty="0">
                <a:latin typeface="+mn-lt"/>
                <a:cs typeface="Arial"/>
              </a:rPr>
              <a:t>Electric Dress</a:t>
            </a:r>
            <a:r>
              <a:rPr lang="en-US" sz="1800" dirty="0">
                <a:latin typeface="+mn-lt"/>
                <a:cs typeface="Arial"/>
              </a:rPr>
              <a:t>, 1956</a:t>
            </a:r>
          </a:p>
          <a:p>
            <a:r>
              <a:rPr lang="en-US" sz="1800" dirty="0">
                <a:latin typeface="+mn-lt"/>
                <a:cs typeface="Arial"/>
              </a:rPr>
              <a:t>Painted incandescent bulbs, electric cords and control console</a:t>
            </a:r>
          </a:p>
          <a:p>
            <a:r>
              <a:rPr lang="en-US" sz="1800" dirty="0" err="1">
                <a:latin typeface="+mn-lt"/>
                <a:cs typeface="Arial"/>
              </a:rPr>
              <a:t>Gutai</a:t>
            </a:r>
            <a:r>
              <a:rPr lang="en-US" sz="1800" dirty="0">
                <a:latin typeface="+mn-lt"/>
                <a:cs typeface="Arial"/>
              </a:rPr>
              <a:t> </a:t>
            </a:r>
          </a:p>
        </p:txBody>
      </p:sp>
      <p:sp>
        <p:nvSpPr>
          <p:cNvPr id="34820" name="TextBox 1"/>
          <p:cNvSpPr txBox="1">
            <a:spLocks noChangeArrowheads="1"/>
          </p:cNvSpPr>
          <p:nvPr/>
        </p:nvSpPr>
        <p:spPr bwMode="auto">
          <a:xfrm>
            <a:off x="266700" y="122823"/>
            <a:ext cx="13340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2000" b="1" dirty="0">
                <a:solidFill>
                  <a:srgbClr val="FFFF00"/>
                </a:solidFill>
                <a:latin typeface="+mn-lt"/>
                <a:cs typeface="Arial"/>
              </a:rPr>
              <a:t>Electronics</a:t>
            </a:r>
          </a:p>
        </p:txBody>
      </p:sp>
    </p:spTree>
    <p:extLst>
      <p:ext uri="{BB962C8B-B14F-4D97-AF65-F5344CB8AC3E}">
        <p14:creationId xmlns:p14="http://schemas.microsoft.com/office/powerpoint/2010/main" val="3102504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01" y="3609814"/>
            <a:ext cx="2844800" cy="2963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Text Box 3"/>
          <p:cNvSpPr txBox="1">
            <a:spLocks noChangeArrowheads="1"/>
          </p:cNvSpPr>
          <p:nvPr/>
        </p:nvSpPr>
        <p:spPr bwMode="auto">
          <a:xfrm>
            <a:off x="3439103" y="6140473"/>
            <a:ext cx="36984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cs typeface="Arial"/>
              </a:rPr>
              <a:t>Andy Warhol, </a:t>
            </a:r>
            <a:r>
              <a:rPr lang="en-US" i="1" dirty="0">
                <a:solidFill>
                  <a:srgbClr val="FFFFFF"/>
                </a:solidFill>
                <a:cs typeface="Arial"/>
              </a:rPr>
              <a:t>Marilyn Monroe</a:t>
            </a:r>
            <a:r>
              <a:rPr lang="en-US" dirty="0">
                <a:solidFill>
                  <a:srgbClr val="FFFFFF"/>
                </a:solidFill>
                <a:cs typeface="Arial"/>
              </a:rPr>
              <a:t>, 1967</a:t>
            </a:r>
          </a:p>
        </p:txBody>
      </p:sp>
      <p:pic>
        <p:nvPicPr>
          <p:cNvPr id="21507" name="Picture 4" descr="rauschenbe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68" y="84107"/>
            <a:ext cx="4343400" cy="323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777398" y="3385420"/>
            <a:ext cx="401380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Arial"/>
              </a:rPr>
              <a:t>Robert Rauschenberg, </a:t>
            </a:r>
            <a:r>
              <a:rPr lang="en-US" i="1" dirty="0">
                <a:cs typeface="Arial"/>
              </a:rPr>
              <a:t>Monogram</a:t>
            </a:r>
            <a:r>
              <a:rPr lang="en-US" dirty="0">
                <a:cs typeface="Arial"/>
              </a:rPr>
              <a:t>, 1959</a:t>
            </a:r>
          </a:p>
          <a:p>
            <a:pPr>
              <a:defRPr/>
            </a:pPr>
            <a:r>
              <a:rPr lang="en-US" dirty="0" err="1">
                <a:cs typeface="Arial"/>
              </a:rPr>
              <a:t>Moderna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Museet</a:t>
            </a:r>
            <a:r>
              <a:rPr lang="en-US" dirty="0">
                <a:cs typeface="Arial"/>
              </a:rPr>
              <a:t>, Stockholm</a:t>
            </a: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1777398" y="4254164"/>
            <a:ext cx="366523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cs typeface="Arial"/>
              </a:rPr>
              <a:t>“</a:t>
            </a:r>
            <a:r>
              <a:rPr lang="en-US" i="1" dirty="0">
                <a:solidFill>
                  <a:srgbClr val="FFFFFF"/>
                </a:solidFill>
                <a:cs typeface="Arial"/>
              </a:rPr>
              <a:t>Painting relates to both art and</a:t>
            </a:r>
          </a:p>
          <a:p>
            <a:pPr>
              <a:defRPr/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life.... (I try to act in that gap </a:t>
            </a:r>
          </a:p>
          <a:p>
            <a:pPr>
              <a:defRPr/>
            </a:pPr>
            <a:r>
              <a:rPr lang="en-US" i="1" dirty="0">
                <a:solidFill>
                  <a:srgbClr val="FFFFFF"/>
                </a:solidFill>
                <a:cs typeface="Arial"/>
              </a:rPr>
              <a:t>between the two).</a:t>
            </a:r>
            <a:r>
              <a:rPr lang="ja-JP" altLang="en-US" dirty="0">
                <a:solidFill>
                  <a:srgbClr val="FFFFFF"/>
                </a:solidFill>
                <a:cs typeface="Arial"/>
              </a:rPr>
              <a:t>”</a:t>
            </a:r>
            <a:r>
              <a:rPr lang="en-US" dirty="0">
                <a:solidFill>
                  <a:srgbClr val="FFFFFF"/>
                </a:solidFill>
                <a:cs typeface="Arial"/>
              </a:rPr>
              <a:t> – Rauschenberg -</a:t>
            </a:r>
          </a:p>
        </p:txBody>
      </p:sp>
      <p:sp>
        <p:nvSpPr>
          <p:cNvPr id="57351" name="Text Box 7"/>
          <p:cNvSpPr txBox="1">
            <a:spLocks noChangeArrowheads="1"/>
          </p:cNvSpPr>
          <p:nvPr/>
        </p:nvSpPr>
        <p:spPr bwMode="auto">
          <a:xfrm>
            <a:off x="113849" y="261035"/>
            <a:ext cx="16635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rgbClr val="FFFF00"/>
                </a:solidFill>
                <a:cs typeface="Arial"/>
              </a:rPr>
              <a:t>Art/Life</a:t>
            </a:r>
          </a:p>
          <a:p>
            <a:pPr>
              <a:defRPr/>
            </a:pPr>
            <a:r>
              <a:rPr lang="en-US" b="1" dirty="0">
                <a:solidFill>
                  <a:srgbClr val="FFFF00"/>
                </a:solidFill>
                <a:cs typeface="Arial"/>
              </a:rPr>
              <a:t>Popular culture</a:t>
            </a:r>
          </a:p>
        </p:txBody>
      </p:sp>
      <p:pic>
        <p:nvPicPr>
          <p:cNvPr id="2" name="Picture 1" descr="moma_kusama_accumulation-no-1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51" y="139877"/>
            <a:ext cx="3187700" cy="3187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680" y="1239092"/>
            <a:ext cx="1595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Yayoi </a:t>
            </a:r>
            <a:r>
              <a:rPr lang="en-US" dirty="0" err="1">
                <a:solidFill>
                  <a:srgbClr val="FFFFFF"/>
                </a:solidFill>
              </a:rPr>
              <a:t>Kusama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i="1" dirty="0">
                <a:solidFill>
                  <a:srgbClr val="FFFFFF"/>
                </a:solidFill>
              </a:rPr>
              <a:t>Accumulation I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1962</a:t>
            </a:r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2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liass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26300" y="3187701"/>
            <a:ext cx="2346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Olafur</a:t>
            </a:r>
            <a:r>
              <a:rPr lang="en-US" dirty="0"/>
              <a:t> </a:t>
            </a:r>
            <a:r>
              <a:rPr lang="en-US" dirty="0" err="1"/>
              <a:t>Eliasson</a:t>
            </a:r>
            <a:endParaRPr lang="en-US" dirty="0"/>
          </a:p>
          <a:p>
            <a:r>
              <a:rPr lang="en-US" i="1" dirty="0"/>
              <a:t>Weather Project, </a:t>
            </a:r>
            <a:r>
              <a:rPr lang="en-US" dirty="0"/>
              <a:t>2004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58559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eff-Koons-vs.-Art-Roger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20800"/>
            <a:ext cx="9144000" cy="3390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4900" y="5321300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Jeff </a:t>
            </a:r>
            <a:r>
              <a:rPr lang="en-US" dirty="0" err="1">
                <a:solidFill>
                  <a:srgbClr val="FFFFFF"/>
                </a:solidFill>
              </a:rPr>
              <a:t>Koons</a:t>
            </a:r>
            <a:r>
              <a:rPr lang="en-US" dirty="0">
                <a:solidFill>
                  <a:srgbClr val="FFFFFF"/>
                </a:solidFill>
              </a:rPr>
              <a:t> vs. Art Rogers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84401" y="4780002"/>
            <a:ext cx="239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FF"/>
                </a:solidFill>
              </a:rPr>
              <a:t>String of Puppies</a:t>
            </a:r>
            <a:r>
              <a:rPr lang="en-US" dirty="0">
                <a:solidFill>
                  <a:srgbClr val="FFFFFF"/>
                </a:solidFill>
              </a:rPr>
              <a:t>, 1988</a:t>
            </a:r>
            <a:endParaRPr lang="en-US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95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warhol_12060491668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469900"/>
            <a:ext cx="3767237" cy="3746500"/>
          </a:xfrm>
          <a:prstGeom prst="rect">
            <a:avLst/>
          </a:prstGeom>
        </p:spPr>
      </p:pic>
      <p:pic>
        <p:nvPicPr>
          <p:cNvPr id="3" name="Picture 2" descr="patricia-caulfield-flower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4"/>
          <a:stretch/>
        </p:blipFill>
        <p:spPr>
          <a:xfrm>
            <a:off x="6210300" y="1524000"/>
            <a:ext cx="4244405" cy="373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27301" y="4431268"/>
            <a:ext cx="198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Andy Warhol, 1964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10300" y="5372101"/>
            <a:ext cx="3638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Patricia Caulfield, June 1964 issue of </a:t>
            </a:r>
          </a:p>
          <a:p>
            <a:r>
              <a:rPr lang="en-US" i="1" dirty="0">
                <a:solidFill>
                  <a:srgbClr val="FFFFFF"/>
                </a:solidFill>
              </a:rPr>
              <a:t>Modern Photography</a:t>
            </a:r>
          </a:p>
        </p:txBody>
      </p:sp>
    </p:spTree>
    <p:extLst>
      <p:ext uri="{BB962C8B-B14F-4D97-AF65-F5344CB8AC3E}">
        <p14:creationId xmlns:p14="http://schemas.microsoft.com/office/powerpoint/2010/main" val="416279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353" y="865317"/>
            <a:ext cx="3936603" cy="4678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2899232" y="5681247"/>
            <a:ext cx="33650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Arial"/>
              </a:rPr>
              <a:t>Marcel Duchamp, </a:t>
            </a:r>
            <a:r>
              <a:rPr lang="en-US" i="1" dirty="0">
                <a:cs typeface="Arial"/>
              </a:rPr>
              <a:t>Fountain</a:t>
            </a:r>
            <a:r>
              <a:rPr lang="en-US" dirty="0">
                <a:cs typeface="Arial"/>
              </a:rPr>
              <a:t>, 1917</a:t>
            </a:r>
          </a:p>
        </p:txBody>
      </p:sp>
      <p:pic>
        <p:nvPicPr>
          <p:cNvPr id="17411" name="Picture 4" descr="ducha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127" y="727956"/>
            <a:ext cx="2625221" cy="513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7324295" y="6050579"/>
            <a:ext cx="377688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  <a:cs typeface="Arial"/>
              </a:rPr>
              <a:t>Duchamp, </a:t>
            </a:r>
            <a:r>
              <a:rPr lang="en-US" i="1" dirty="0">
                <a:solidFill>
                  <a:srgbClr val="FFFFFF"/>
                </a:solidFill>
                <a:cs typeface="Arial"/>
              </a:rPr>
              <a:t>Bicycle Wheel</a:t>
            </a:r>
            <a:r>
              <a:rPr lang="en-US" dirty="0">
                <a:solidFill>
                  <a:srgbClr val="FFFFFF"/>
                </a:solidFill>
                <a:cs typeface="Arial"/>
              </a:rPr>
              <a:t>, 1951 (1913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52232" name="Text Box 8"/>
          <p:cNvSpPr txBox="1">
            <a:spLocks noChangeArrowheads="1"/>
          </p:cNvSpPr>
          <p:nvPr/>
        </p:nvSpPr>
        <p:spPr bwMode="auto">
          <a:xfrm>
            <a:off x="130548" y="327846"/>
            <a:ext cx="29573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cs typeface="Arial"/>
              </a:rPr>
              <a:t>Found object, Readymade</a:t>
            </a:r>
          </a:p>
        </p:txBody>
      </p:sp>
    </p:spTree>
    <p:extLst>
      <p:ext uri="{BB962C8B-B14F-4D97-AF65-F5344CB8AC3E}">
        <p14:creationId xmlns:p14="http://schemas.microsoft.com/office/powerpoint/2010/main" val="49736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1" y="4933266"/>
            <a:ext cx="1947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Sherrie Levine</a:t>
            </a:r>
          </a:p>
          <a:p>
            <a:r>
              <a:rPr lang="en-US" i="1" dirty="0">
                <a:solidFill>
                  <a:srgbClr val="FFFFFF"/>
                </a:solidFill>
              </a:rPr>
              <a:t>After Walker Evans</a:t>
            </a:r>
          </a:p>
          <a:p>
            <a:r>
              <a:rPr lang="en-US" dirty="0">
                <a:solidFill>
                  <a:srgbClr val="FFFFFF"/>
                </a:solidFill>
              </a:rPr>
              <a:t>1981</a:t>
            </a:r>
          </a:p>
          <a:p>
            <a:r>
              <a:rPr lang="en-US" dirty="0">
                <a:solidFill>
                  <a:srgbClr val="FFFFFF"/>
                </a:solidFill>
              </a:rPr>
              <a:t>Photograph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B7D96F-64A2-A543-B37A-8DF43862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949" y="0"/>
            <a:ext cx="3695700" cy="35248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CC259D-844B-6F4B-B664-10587C0F9F04}"/>
              </a:ext>
            </a:extLst>
          </p:cNvPr>
          <p:cNvSpPr txBox="1"/>
          <p:nvPr/>
        </p:nvSpPr>
        <p:spPr>
          <a:xfrm>
            <a:off x="5054676" y="292100"/>
            <a:ext cx="38988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Sherrie Levine</a:t>
            </a:r>
          </a:p>
          <a:p>
            <a:r>
              <a:rPr lang="en-US" i="1" dirty="0"/>
              <a:t>Fountain (After Marcel Duchamp)</a:t>
            </a:r>
            <a:r>
              <a:rPr lang="en-US" dirty="0"/>
              <a:t>, 1991</a:t>
            </a:r>
          </a:p>
          <a:p>
            <a:r>
              <a:rPr lang="en-US" dirty="0"/>
              <a:t>Cast bronze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3A70E-B658-8E42-835C-64A2084FC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772" y="3582465"/>
            <a:ext cx="5036701" cy="3275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832529-7D0B-644C-94DC-4F499131DB9E}"/>
              </a:ext>
            </a:extLst>
          </p:cNvPr>
          <p:cNvSpPr txBox="1"/>
          <p:nvPr/>
        </p:nvSpPr>
        <p:spPr>
          <a:xfrm>
            <a:off x="8740851" y="4933265"/>
            <a:ext cx="17146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Walker Evans</a:t>
            </a:r>
          </a:p>
          <a:p>
            <a:r>
              <a:rPr lang="en-US" i="1" dirty="0">
                <a:solidFill>
                  <a:schemeClr val="bg1"/>
                </a:solidFill>
              </a:rPr>
              <a:t>Alabama Tenant</a:t>
            </a:r>
          </a:p>
          <a:p>
            <a:r>
              <a:rPr lang="en-US" i="1" dirty="0">
                <a:solidFill>
                  <a:schemeClr val="bg1"/>
                </a:solidFill>
              </a:rPr>
              <a:t>Farmer’s Wife</a:t>
            </a:r>
          </a:p>
          <a:p>
            <a:r>
              <a:rPr lang="en-US" dirty="0">
                <a:solidFill>
                  <a:schemeClr val="bg1"/>
                </a:solidFill>
              </a:rPr>
              <a:t>1936</a:t>
            </a:r>
          </a:p>
          <a:p>
            <a:r>
              <a:rPr lang="en-US" dirty="0">
                <a:solidFill>
                  <a:schemeClr val="bg1"/>
                </a:solidFill>
              </a:rPr>
              <a:t>Photograph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9D1E4-8753-4E4C-8CF5-04ECD2AEC1F5}"/>
              </a:ext>
            </a:extLst>
          </p:cNvPr>
          <p:cNvSpPr txBox="1"/>
          <p:nvPr/>
        </p:nvSpPr>
        <p:spPr>
          <a:xfrm>
            <a:off x="8953500" y="4794766"/>
            <a:ext cx="17146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Walker Evans</a:t>
            </a:r>
          </a:p>
          <a:p>
            <a:r>
              <a:rPr lang="en-US" i="1" dirty="0"/>
              <a:t>Alabama Tenant</a:t>
            </a:r>
          </a:p>
          <a:p>
            <a:r>
              <a:rPr lang="en-US" i="1" dirty="0"/>
              <a:t>Farmer’s Wife</a:t>
            </a:r>
          </a:p>
          <a:p>
            <a:r>
              <a:rPr lang="en-US" dirty="0"/>
              <a:t>1936</a:t>
            </a:r>
          </a:p>
          <a:p>
            <a:r>
              <a:rPr lang="en-US" dirty="0"/>
              <a:t>Photograph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62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3D250-A69D-FF47-AF5F-597FA5E4A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5750"/>
            <a:ext cx="6575066" cy="438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1BADED-04D9-3D4D-A6F9-8EAB90A61436}"/>
              </a:ext>
            </a:extLst>
          </p:cNvPr>
          <p:cNvSpPr txBox="1"/>
          <p:nvPr/>
        </p:nvSpPr>
        <p:spPr>
          <a:xfrm>
            <a:off x="1690615" y="5003800"/>
            <a:ext cx="390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Richard Prince, </a:t>
            </a:r>
            <a:r>
              <a:rPr lang="en-US" i="1" dirty="0"/>
              <a:t>Untitled (Cowboy)</a:t>
            </a:r>
            <a:r>
              <a:rPr lang="en-US" dirty="0"/>
              <a:t>, 1989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1083B-615A-1243-8FF5-C8BD509077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13"/>
          <a:stretch/>
        </p:blipFill>
        <p:spPr>
          <a:xfrm>
            <a:off x="7734300" y="3054866"/>
            <a:ext cx="2971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051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istening-Post II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1" y="88900"/>
            <a:ext cx="6563855" cy="4660081"/>
          </a:xfrm>
          <a:prstGeom prst="rect">
            <a:avLst/>
          </a:prstGeom>
        </p:spPr>
      </p:pic>
      <p:pic>
        <p:nvPicPr>
          <p:cNvPr id="3" name="Picture 2" descr="listening-post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178" y="3067665"/>
            <a:ext cx="5053779" cy="37903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98422" y="6030931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Mark Hansen and Ben Rubin</a:t>
            </a:r>
          </a:p>
          <a:p>
            <a:r>
              <a:rPr lang="en-US" i="1" dirty="0">
                <a:solidFill>
                  <a:srgbClr val="FFFFFF"/>
                </a:solidFill>
              </a:rPr>
              <a:t>Listening Post</a:t>
            </a:r>
            <a:r>
              <a:rPr lang="en-US" dirty="0">
                <a:solidFill>
                  <a:srgbClr val="FFFFFF"/>
                </a:solidFill>
              </a:rPr>
              <a:t>, 2001</a:t>
            </a:r>
          </a:p>
        </p:txBody>
      </p:sp>
    </p:spTree>
    <p:extLst>
      <p:ext uri="{BB962C8B-B14F-4D97-AF65-F5344CB8AC3E}">
        <p14:creationId xmlns:p14="http://schemas.microsoft.com/office/powerpoint/2010/main" val="254618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extLst>
              <a:ext uri="{FF2B5EF4-FFF2-40B4-BE49-F238E27FC236}">
                <a16:creationId xmlns:a16="http://schemas.microsoft.com/office/drawing/2014/main" id="{8145C3CE-835B-0443-868D-CF594DE83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9" y="4707969"/>
            <a:ext cx="356200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Marina </a:t>
            </a:r>
            <a:r>
              <a:rPr lang="en-US" dirty="0" err="1">
                <a:solidFill>
                  <a:srgbClr val="FFFFFF"/>
                </a:solidFill>
              </a:rPr>
              <a:t>Abramovic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i="1" dirty="0">
                <a:solidFill>
                  <a:srgbClr val="FFFFFF"/>
                </a:solidFill>
              </a:rPr>
              <a:t>Rhythm 0</a:t>
            </a:r>
            <a:r>
              <a:rPr lang="en-US" dirty="0">
                <a:solidFill>
                  <a:srgbClr val="FFFFFF"/>
                </a:solidFill>
              </a:rPr>
              <a:t>, 1974</a:t>
            </a:r>
          </a:p>
          <a:p>
            <a:r>
              <a:rPr lang="en-US" dirty="0">
                <a:solidFill>
                  <a:srgbClr val="FFFFFF"/>
                </a:solidFill>
              </a:rPr>
              <a:t>6-hour performance</a:t>
            </a:r>
          </a:p>
          <a:p>
            <a:r>
              <a:rPr lang="en-US" dirty="0">
                <a:solidFill>
                  <a:srgbClr val="FFFFFF"/>
                </a:solidFill>
              </a:rPr>
              <a:t>Studio </a:t>
            </a:r>
            <a:r>
              <a:rPr lang="en-US" dirty="0" err="1">
                <a:solidFill>
                  <a:srgbClr val="FFFFFF"/>
                </a:solidFill>
              </a:rPr>
              <a:t>Morra</a:t>
            </a:r>
            <a:r>
              <a:rPr lang="en-US" dirty="0">
                <a:solidFill>
                  <a:srgbClr val="FFFFFF"/>
                </a:solidFill>
              </a:rPr>
              <a:t>, Naples Italy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26EC9EA8-E3AA-5D43-96EB-10A01FAE6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6248400"/>
            <a:ext cx="1841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1200" b="1"/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3427A8B-EDBD-8A4F-BFBC-915004E3C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145" y="3902353"/>
            <a:ext cx="35011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Bruce </a:t>
            </a:r>
            <a:r>
              <a:rPr lang="en-US" dirty="0" err="1">
                <a:solidFill>
                  <a:srgbClr val="FFFFFF"/>
                </a:solidFill>
              </a:rPr>
              <a:t>Nauman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i="1" dirty="0">
                <a:solidFill>
                  <a:srgbClr val="FFFFFF"/>
                </a:solidFill>
              </a:rPr>
              <a:t>Art Make-up</a:t>
            </a:r>
            <a:r>
              <a:rPr lang="en-US" dirty="0">
                <a:solidFill>
                  <a:srgbClr val="FFFFFF"/>
                </a:solidFill>
              </a:rPr>
              <a:t>, 1968</a:t>
            </a:r>
          </a:p>
          <a:p>
            <a:r>
              <a:rPr lang="en-US" dirty="0">
                <a:solidFill>
                  <a:srgbClr val="FFFFFF"/>
                </a:solidFill>
              </a:rPr>
              <a:t>16 mm film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929D98E-EA28-404D-9EB3-D528C4FE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7" y="1984096"/>
            <a:ext cx="2254827" cy="16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DD7D0E0-E7F7-3841-AC60-AAAC11B48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385" y="92074"/>
            <a:ext cx="2432278" cy="182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9E788376-A9CD-AC4A-B24D-0AFA3F439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8" y="92074"/>
            <a:ext cx="2254827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90963D72-9FE8-8541-B1EC-804AA679B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286" y="99477"/>
            <a:ext cx="11721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The body</a:t>
            </a: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287798AC-EE60-E045-BBA3-DEA1740DF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861" y="2264220"/>
            <a:ext cx="2432920" cy="370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Box 13">
            <a:extLst>
              <a:ext uri="{FF2B5EF4-FFF2-40B4-BE49-F238E27FC236}">
                <a16:creationId xmlns:a16="http://schemas.microsoft.com/office/drawing/2014/main" id="{A9B6D3A8-F142-0943-8FA0-25F8628C9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3663" y="6062553"/>
            <a:ext cx="370441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Zhang </a:t>
            </a:r>
            <a:r>
              <a:rPr lang="en-US" dirty="0" err="1">
                <a:solidFill>
                  <a:srgbClr val="FFFFFF"/>
                </a:solidFill>
              </a:rPr>
              <a:t>Huan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i="1" dirty="0">
                <a:solidFill>
                  <a:srgbClr val="FFFFFF"/>
                </a:solidFill>
              </a:rPr>
              <a:t>12 Square Meters</a:t>
            </a:r>
            <a:r>
              <a:rPr lang="en-US" dirty="0">
                <a:solidFill>
                  <a:srgbClr val="FFFFFF"/>
                </a:solidFill>
              </a:rPr>
              <a:t>, 1994</a:t>
            </a:r>
          </a:p>
          <a:p>
            <a:r>
              <a:rPr lang="en-US" dirty="0">
                <a:solidFill>
                  <a:srgbClr val="FFFFFF"/>
                </a:solidFill>
              </a:rPr>
              <a:t>1-hour performance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3F0040FE-3A04-EA4B-A471-D4E7FB3B6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1188" y="5323889"/>
            <a:ext cx="41224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ja-JP" altLang="en-US" dirty="0">
                <a:solidFill>
                  <a:srgbClr val="FFFFFF"/>
                </a:solidFill>
                <a:latin typeface="Arial"/>
              </a:rPr>
              <a:t>“</a:t>
            </a:r>
            <a:r>
              <a:rPr lang="en-US" i="1" dirty="0">
                <a:solidFill>
                  <a:srgbClr val="FFFFFF"/>
                </a:solidFill>
              </a:rPr>
              <a:t>The body is the only direct way through</a:t>
            </a:r>
          </a:p>
          <a:p>
            <a:r>
              <a:rPr lang="en-US" i="1" dirty="0">
                <a:solidFill>
                  <a:srgbClr val="FFFFFF"/>
                </a:solidFill>
              </a:rPr>
              <a:t>which I come to know society and society</a:t>
            </a:r>
          </a:p>
          <a:p>
            <a:r>
              <a:rPr lang="en-US" i="1" dirty="0">
                <a:solidFill>
                  <a:srgbClr val="FFFFFF"/>
                </a:solidFill>
              </a:rPr>
              <a:t>comes to know me.  The body is the proof</a:t>
            </a:r>
          </a:p>
          <a:p>
            <a:r>
              <a:rPr lang="en-US" i="1" dirty="0">
                <a:solidFill>
                  <a:srgbClr val="FFFFFF"/>
                </a:solidFill>
              </a:rPr>
              <a:t>of identity.  The body is language</a:t>
            </a:r>
            <a:r>
              <a:rPr lang="en-US" dirty="0">
                <a:solidFill>
                  <a:srgbClr val="FFFFFF"/>
                </a:solidFill>
              </a:rPr>
              <a:t>.</a:t>
            </a:r>
            <a:r>
              <a:rPr lang="ja-JP" altLang="en-US" dirty="0">
                <a:solidFill>
                  <a:srgbClr val="FFFFFF"/>
                </a:solidFill>
                <a:latin typeface="Arial"/>
              </a:rPr>
              <a:t>”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-Zhang </a:t>
            </a:r>
            <a:r>
              <a:rPr lang="en-US" dirty="0" err="1">
                <a:solidFill>
                  <a:srgbClr val="FFFFFF"/>
                </a:solidFill>
              </a:rPr>
              <a:t>Huan</a:t>
            </a:r>
            <a:r>
              <a:rPr lang="en-US" dirty="0">
                <a:solidFill>
                  <a:srgbClr val="FFFFFF"/>
                </a:solidFill>
              </a:rPr>
              <a:t>-</a:t>
            </a: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FC225BE-E334-FC4E-96F0-B047E6814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6578"/>
            <a:ext cx="2684689" cy="3947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F67D65-68AE-4742-905B-9344DD487B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99" y="2083944"/>
            <a:ext cx="2203450" cy="16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ather-dewey-hagborg-stranger-visions-3d-printed-faces.jpg">
            <a:extLst>
              <a:ext uri="{FF2B5EF4-FFF2-40B4-BE49-F238E27FC236}">
                <a16:creationId xmlns:a16="http://schemas.microsoft.com/office/drawing/2014/main" id="{F609DE9F-BF5B-5D44-B899-601E4EEA8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27"/>
          <a:stretch/>
        </p:blipFill>
        <p:spPr>
          <a:xfrm>
            <a:off x="7416800" y="1512885"/>
            <a:ext cx="3556159" cy="3964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A74B8-A792-764A-8C41-45AE409FB407}"/>
              </a:ext>
            </a:extLst>
          </p:cNvPr>
          <p:cNvSpPr txBox="1"/>
          <p:nvPr/>
        </p:nvSpPr>
        <p:spPr>
          <a:xfrm>
            <a:off x="2697365" y="5027303"/>
            <a:ext cx="2579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Heather Dewey-</a:t>
            </a:r>
            <a:r>
              <a:rPr lang="en-US" dirty="0" err="1"/>
              <a:t>Hagborg</a:t>
            </a:r>
            <a:endParaRPr lang="en-US" dirty="0"/>
          </a:p>
          <a:p>
            <a:r>
              <a:rPr lang="en-US" i="1" dirty="0"/>
              <a:t>Stranger Visions</a:t>
            </a:r>
            <a:r>
              <a:rPr lang="en-US" dirty="0"/>
              <a:t>, 2012-13</a:t>
            </a:r>
          </a:p>
          <a:p>
            <a:r>
              <a:rPr lang="en-US" i="1" dirty="0"/>
              <a:t>DNA phenotyping</a:t>
            </a:r>
          </a:p>
        </p:txBody>
      </p:sp>
      <p:pic>
        <p:nvPicPr>
          <p:cNvPr id="5" name="Picture 4" descr="hagborg 2.jpeg">
            <a:extLst>
              <a:ext uri="{FF2B5EF4-FFF2-40B4-BE49-F238E27FC236}">
                <a16:creationId xmlns:a16="http://schemas.microsoft.com/office/drawing/2014/main" id="{CAA22416-106E-AC41-9D97-5F1E41AB9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99" y="415923"/>
            <a:ext cx="5609169" cy="42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94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63073" y="0"/>
            <a:ext cx="283167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FFFF00"/>
                </a:solidFill>
                <a:cs typeface="Arial"/>
              </a:rPr>
              <a:t>The natural environment</a:t>
            </a:r>
          </a:p>
        </p:txBody>
      </p:sp>
      <p:sp>
        <p:nvSpPr>
          <p:cNvPr id="32773" name="TextBox 3"/>
          <p:cNvSpPr txBox="1">
            <a:spLocks noChangeArrowheads="1"/>
          </p:cNvSpPr>
          <p:nvPr/>
        </p:nvSpPr>
        <p:spPr bwMode="auto">
          <a:xfrm>
            <a:off x="8382001" y="6211669"/>
            <a:ext cx="2954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+mn-lt"/>
                <a:cs typeface="Arial"/>
              </a:rPr>
              <a:t>James </a:t>
            </a:r>
            <a:r>
              <a:rPr lang="en-US" sz="1800" dirty="0" err="1">
                <a:solidFill>
                  <a:srgbClr val="FFFFFF"/>
                </a:solidFill>
                <a:latin typeface="+mn-lt"/>
                <a:cs typeface="Arial"/>
              </a:rPr>
              <a:t>Turrell</a:t>
            </a:r>
            <a:r>
              <a:rPr lang="en-US" sz="1800" dirty="0">
                <a:solidFill>
                  <a:srgbClr val="FFFFFF"/>
                </a:solidFill>
                <a:latin typeface="+mn-lt"/>
                <a:cs typeface="Arial"/>
              </a:rPr>
              <a:t>, </a:t>
            </a:r>
            <a:r>
              <a:rPr lang="en-US" sz="1800" i="1" dirty="0">
                <a:solidFill>
                  <a:srgbClr val="FFFFFF"/>
                </a:solidFill>
                <a:latin typeface="+mn-lt"/>
                <a:cs typeface="Arial"/>
              </a:rPr>
              <a:t>Meeting</a:t>
            </a:r>
            <a:r>
              <a:rPr lang="en-US" sz="1800" dirty="0">
                <a:solidFill>
                  <a:srgbClr val="FFFFFF"/>
                </a:solidFill>
                <a:latin typeface="+mn-lt"/>
                <a:cs typeface="Arial"/>
              </a:rPr>
              <a:t>, 1986</a:t>
            </a:r>
          </a:p>
          <a:p>
            <a:r>
              <a:rPr lang="en-US" sz="1800" dirty="0">
                <a:solidFill>
                  <a:srgbClr val="FFFFFF"/>
                </a:solidFill>
                <a:latin typeface="+mn-lt"/>
                <a:cs typeface="Arial"/>
              </a:rPr>
              <a:t>PS1</a:t>
            </a:r>
          </a:p>
        </p:txBody>
      </p:sp>
      <p:pic>
        <p:nvPicPr>
          <p:cNvPr id="2" name="Picture 1" descr="ana-mendieta-earth-work-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56" y="564033"/>
            <a:ext cx="3795161" cy="4429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7535" y="5049821"/>
            <a:ext cx="476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 </a:t>
            </a:r>
            <a:r>
              <a:rPr lang="en-US" dirty="0" err="1">
                <a:solidFill>
                  <a:srgbClr val="FFFFFF"/>
                </a:solidFill>
              </a:rPr>
              <a:t>Mendieta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i="1" dirty="0">
                <a:solidFill>
                  <a:srgbClr val="FFFFFF"/>
                </a:solidFill>
              </a:rPr>
              <a:t>Untitled</a:t>
            </a:r>
            <a:r>
              <a:rPr lang="en-US" dirty="0">
                <a:solidFill>
                  <a:srgbClr val="FFFFFF"/>
                </a:solidFill>
              </a:rPr>
              <a:t> (Silhouette Series), 1976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87653-F425-F74D-BFF7-7A365CE9B78E}"/>
              </a:ext>
            </a:extLst>
          </p:cNvPr>
          <p:cNvSpPr txBox="1"/>
          <p:nvPr/>
        </p:nvSpPr>
        <p:spPr>
          <a:xfrm>
            <a:off x="5194300" y="382415"/>
            <a:ext cx="704622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My exploration through my art of the relationship between myself and</a:t>
            </a:r>
          </a:p>
          <a:p>
            <a:r>
              <a:rPr lang="en-US" i="1" dirty="0"/>
              <a:t>nature has been a clear result of my having been torn from my homeland</a:t>
            </a:r>
          </a:p>
          <a:p>
            <a:r>
              <a:rPr lang="en-US" i="1" dirty="0"/>
              <a:t>during my adolescence. The making of my </a:t>
            </a:r>
            <a:r>
              <a:rPr lang="en-US" i="1" dirty="0" err="1"/>
              <a:t>silueta</a:t>
            </a:r>
            <a:r>
              <a:rPr lang="en-US" i="1" dirty="0"/>
              <a:t> in nature keeps (make)</a:t>
            </a:r>
          </a:p>
          <a:p>
            <a:r>
              <a:rPr lang="en-US" i="1" dirty="0"/>
              <a:t>the transition between my homeland and my new home. It is a way of</a:t>
            </a:r>
          </a:p>
          <a:p>
            <a:r>
              <a:rPr lang="en-US" i="1" dirty="0"/>
              <a:t>reclaiming my roots and becoming one with nature. Although the culture</a:t>
            </a:r>
          </a:p>
          <a:p>
            <a:r>
              <a:rPr lang="en-US" i="1" dirty="0"/>
              <a:t>in which I live is part of me, my roots and cultural identity are a result of</a:t>
            </a:r>
          </a:p>
          <a:p>
            <a:r>
              <a:rPr lang="en-US" i="1" dirty="0"/>
              <a:t>my Cuban heritage.</a:t>
            </a:r>
            <a:br>
              <a:rPr lang="en-US" i="1" dirty="0"/>
            </a:br>
            <a:r>
              <a:rPr lang="en-US" i="1" dirty="0"/>
              <a:t>- </a:t>
            </a:r>
            <a:r>
              <a:rPr lang="en-US" dirty="0"/>
              <a:t>Ana </a:t>
            </a:r>
            <a:r>
              <a:rPr lang="en-US" dirty="0" err="1"/>
              <a:t>Mendieta</a:t>
            </a:r>
            <a:r>
              <a:rPr lang="en-US" dirty="0"/>
              <a:t> -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E777B0-AF48-6749-82C6-093357F0C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438" y="2364937"/>
            <a:ext cx="2567780" cy="38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7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04A0B3-0890-224D-806E-A1450190B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7" y="622300"/>
            <a:ext cx="7701783" cy="5829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124E7-50E1-314A-B162-A5D72DD58D6E}"/>
              </a:ext>
            </a:extLst>
          </p:cNvPr>
          <p:cNvSpPr txBox="1"/>
          <p:nvPr/>
        </p:nvSpPr>
        <p:spPr>
          <a:xfrm>
            <a:off x="8978900" y="3075285"/>
            <a:ext cx="2597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Rafael Lozano-Hemmer</a:t>
            </a:r>
          </a:p>
          <a:p>
            <a:r>
              <a:rPr lang="en-US" i="1" dirty="0"/>
              <a:t>Pulse Park</a:t>
            </a:r>
            <a:r>
              <a:rPr lang="en-US" dirty="0"/>
              <a:t>, 2008</a:t>
            </a:r>
          </a:p>
          <a:p>
            <a:r>
              <a:rPr lang="en-US" dirty="0"/>
              <a:t>Madison Square Park NYC</a:t>
            </a:r>
          </a:p>
        </p:txBody>
      </p:sp>
    </p:spTree>
    <p:extLst>
      <p:ext uri="{BB962C8B-B14F-4D97-AF65-F5344CB8AC3E}">
        <p14:creationId xmlns:p14="http://schemas.microsoft.com/office/powerpoint/2010/main" val="75769115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597</Words>
  <Application>Microsoft Macintosh PowerPoint</Application>
  <PresentationFormat>Widescreen</PresentationFormat>
  <Paragraphs>108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ＭＳ Ｐゴシック</vt:lpstr>
      <vt:lpstr>游ゴシック</vt:lpstr>
      <vt:lpstr>Arial</vt:lpstr>
      <vt:lpstr>Calibri</vt:lpstr>
      <vt:lpstr>Calibri Light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Georgia Krantz</dc:creator>
  <cp:lastModifiedBy>Georgia Krantz</cp:lastModifiedBy>
  <cp:revision>35</cp:revision>
  <dcterms:created xsi:type="dcterms:W3CDTF">2018-01-21T20:39:59Z</dcterms:created>
  <dcterms:modified xsi:type="dcterms:W3CDTF">2018-01-31T17:31:07Z</dcterms:modified>
</cp:coreProperties>
</file>